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C6EEDC-0E38-4453-A26F-FE205A50C66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3DB9467-E1E3-4E0E-B73B-7EF35017E7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4295E1D-3AED-4238-8310-50A27BA97C4F}"/>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7897262B-05E6-4B54-9F99-1B557267057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5DB0EFE-3EC7-447F-B7DD-691FE64C1A2B}"/>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178162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0BF3A5-E485-4091-8E5E-6502D9216CC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CE2EAAE-A979-4298-AB72-B4292E37340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98BDBD4-B67B-40CF-A8AE-7C341B37FA73}"/>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79814BD0-7A30-48F5-B26C-44719FB2D98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FF2DEAA-4B0A-462D-A84A-CC9B9E3879C3}"/>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189644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27DE773-B8B8-45A5-9623-DCA34F9931F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7A2F718-6E90-476A-8C3D-93382BBB0E7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92296C2-252E-4B52-9DE9-BDC5B95CD98C}"/>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13ACBB99-D5E4-41D3-A44F-6A946FFD758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CABB06D-6C06-4C1A-A04F-8F32AA6FCBDA}"/>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3827240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CEED13-1759-4AE0-A69E-B2341751B67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841E158-F6A0-4536-B073-D675CC32AFC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A94789A-E4B9-4E31-8F05-015F63F720DB}"/>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0E505259-6A7E-497E-A3E8-053C98DAE9A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A28CA14-1D1A-441D-B8D5-4705BE60631B}"/>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1732417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D9738D-B96E-46C5-87F7-A998F5B5E64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947C791D-4E18-4E8A-B5F2-115AA4D76D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D0710BCE-CE8F-417C-AF7C-6887F2F9D55B}"/>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3C86F5FE-D4F1-45FB-948F-5DAAF45EEA7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1B57391-2739-4E6B-A287-F827D12A16D5}"/>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47030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BDC6E2-2DAE-49AA-8D0B-2759420F868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22E92F6-683A-434D-999C-8D7884905B5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71D7284-89BC-4337-85B6-E8BEB303C64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F7C21B83-B2EF-4E02-89BF-9AC3C6DE8E8A}"/>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60733AEF-5871-4D43-A89C-31040FEEA8E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FE0A344-F5E5-444D-B4E5-F97B6FF6B465}"/>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1478080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E7EFF-44C0-45F3-AE8A-0873A634FBBA}"/>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DF3EA53-8071-4CF1-9D75-E50FC9C277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AD36F6A-10C9-4260-8AEB-E760DF71D45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6F49021-3615-4BA5-B921-B885AD5D01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70DD04C-C4CB-47A3-83E8-7DBD3E33B33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AD9657A-F92A-466E-8732-47C482FA7BD0}"/>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8" name="Нижний колонтитул 7">
            <a:extLst>
              <a:ext uri="{FF2B5EF4-FFF2-40B4-BE49-F238E27FC236}">
                <a16:creationId xmlns:a16="http://schemas.microsoft.com/office/drawing/2014/main" id="{21EE001B-C138-4BAC-9C98-B2CBAD9CF369}"/>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62888D18-F7C6-4C34-A45E-38E0C02EFBFC}"/>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768715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0F3CC1-9ABD-486B-9393-031417B6CDC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6C4BFB6-E57D-41A4-91AC-B7BB074949AE}"/>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4" name="Нижний колонтитул 3">
            <a:extLst>
              <a:ext uri="{FF2B5EF4-FFF2-40B4-BE49-F238E27FC236}">
                <a16:creationId xmlns:a16="http://schemas.microsoft.com/office/drawing/2014/main" id="{46D8D285-3745-4E9C-BE87-D2D4A7716CA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5913CF7-7CB7-4B71-A6B0-9E543D1F6EC7}"/>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1590718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7F2EF50-E582-4BDB-8E8F-79F3E1A1413D}"/>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3" name="Нижний колонтитул 2">
            <a:extLst>
              <a:ext uri="{FF2B5EF4-FFF2-40B4-BE49-F238E27FC236}">
                <a16:creationId xmlns:a16="http://schemas.microsoft.com/office/drawing/2014/main" id="{63C57595-465E-4EBB-B920-2549DE7ED9F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D96B1CE-F814-429B-81A5-B5C25DA34051}"/>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51166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B226A8-C85E-4F27-B0DE-A63069F8736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9D9A83F-E879-4EE2-A156-C2288D46CC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D1ED0F4-B742-4137-A73A-96EFDE1B2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F28F94E-D922-4847-A57D-96DF8E295C40}"/>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996FECE4-F4D6-4E02-B9BA-EAB42B3EB43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FFA35E-7617-497C-847A-193BA20BA764}"/>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3693343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1B32BA-9D09-46A7-9545-CB6884F38DF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662CC75A-34B9-4066-9CE9-A83D19C72D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99A596E-24C7-4065-A120-B60D3E687B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994B8B6-9029-49D1-B090-D33410BE5F10}"/>
              </a:ext>
            </a:extLst>
          </p:cNvPr>
          <p:cNvSpPr>
            <a:spLocks noGrp="1"/>
          </p:cNvSpPr>
          <p:nvPr>
            <p:ph type="dt" sz="half" idx="10"/>
          </p:nvPr>
        </p:nvSpPr>
        <p:spPr/>
        <p:txBody>
          <a:bodyPr/>
          <a:lstStyle/>
          <a:p>
            <a:fld id="{CBB3F251-6EC9-43F0-8F16-E345F3CDB137}" type="datetimeFigureOut">
              <a:rPr lang="ru-RU" smtClean="0"/>
              <a:t>25.01.2021</a:t>
            </a:fld>
            <a:endParaRPr lang="ru-RU"/>
          </a:p>
        </p:txBody>
      </p:sp>
      <p:sp>
        <p:nvSpPr>
          <p:cNvPr id="6" name="Нижний колонтитул 5">
            <a:extLst>
              <a:ext uri="{FF2B5EF4-FFF2-40B4-BE49-F238E27FC236}">
                <a16:creationId xmlns:a16="http://schemas.microsoft.com/office/drawing/2014/main" id="{1ECE38FE-893B-4810-85DB-A859A866AA2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43375F1-1555-43DF-AB24-7B7E2C76D7E6}"/>
              </a:ext>
            </a:extLst>
          </p:cNvPr>
          <p:cNvSpPr>
            <a:spLocks noGrp="1"/>
          </p:cNvSpPr>
          <p:nvPr>
            <p:ph type="sldNum" sz="quarter" idx="12"/>
          </p:nvPr>
        </p:nvSpPr>
        <p:spPr/>
        <p:txBody>
          <a:bodyPr/>
          <a:lstStyle/>
          <a:p>
            <a:fld id="{EF96D5FC-8C8D-4E21-854B-8CAFAA771FDE}" type="slidenum">
              <a:rPr lang="ru-RU" smtClean="0"/>
              <a:t>‹#›</a:t>
            </a:fld>
            <a:endParaRPr lang="ru-RU"/>
          </a:p>
        </p:txBody>
      </p:sp>
    </p:spTree>
    <p:extLst>
      <p:ext uri="{BB962C8B-B14F-4D97-AF65-F5344CB8AC3E}">
        <p14:creationId xmlns:p14="http://schemas.microsoft.com/office/powerpoint/2010/main" val="94926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76F11E-A9CF-4EDE-8E92-5362F7525D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99A8C62-ED09-48A2-8B50-A6855ED571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77FB647-112B-47B8-A812-B50BCCC98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3F251-6EC9-43F0-8F16-E345F3CDB137}" type="datetimeFigureOut">
              <a:rPr lang="ru-RU" smtClean="0"/>
              <a:t>25.01.2021</a:t>
            </a:fld>
            <a:endParaRPr lang="ru-RU"/>
          </a:p>
        </p:txBody>
      </p:sp>
      <p:sp>
        <p:nvSpPr>
          <p:cNvPr id="5" name="Нижний колонтитул 4">
            <a:extLst>
              <a:ext uri="{FF2B5EF4-FFF2-40B4-BE49-F238E27FC236}">
                <a16:creationId xmlns:a16="http://schemas.microsoft.com/office/drawing/2014/main" id="{E1CEE832-4237-4043-BAB3-2F1CFB5E0A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62A3871-9EC3-4D70-B195-447A6A4DA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6D5FC-8C8D-4E21-854B-8CAFAA771FDE}" type="slidenum">
              <a:rPr lang="ru-RU" smtClean="0"/>
              <a:t>‹#›</a:t>
            </a:fld>
            <a:endParaRPr lang="ru-RU"/>
          </a:p>
        </p:txBody>
      </p:sp>
    </p:spTree>
    <p:extLst>
      <p:ext uri="{BB962C8B-B14F-4D97-AF65-F5344CB8AC3E}">
        <p14:creationId xmlns:p14="http://schemas.microsoft.com/office/powerpoint/2010/main" val="3269670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BF59A4-CA3C-4E43-B94B-557BE7102716}"/>
              </a:ext>
            </a:extLst>
          </p:cNvPr>
          <p:cNvSpPr>
            <a:spLocks noGrp="1"/>
          </p:cNvSpPr>
          <p:nvPr>
            <p:ph type="ctrTitle"/>
          </p:nvPr>
        </p:nvSpPr>
        <p:spPr/>
        <p:txBody>
          <a:bodyPr/>
          <a:lstStyle/>
          <a:p>
            <a:endParaRPr lang="ru-RU"/>
          </a:p>
        </p:txBody>
      </p:sp>
    </p:spTree>
    <p:extLst>
      <p:ext uri="{BB962C8B-B14F-4D97-AF65-F5344CB8AC3E}">
        <p14:creationId xmlns:p14="http://schemas.microsoft.com/office/powerpoint/2010/main" val="356391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3DB8FF-3B46-459A-8CEA-98460E96898F}"/>
              </a:ext>
            </a:extLst>
          </p:cNvPr>
          <p:cNvSpPr txBox="1"/>
          <p:nvPr/>
        </p:nvSpPr>
        <p:spPr>
          <a:xfrm>
            <a:off x="236738" y="58846"/>
            <a:ext cx="11718523" cy="6740307"/>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Наука о процессах и аппаратах представляет собой развитую научную дисциплину и является основой каждой отрасли технологии пищевых производств. Технология - наука о практическом применении законов физики, химии, биологии и других базисных наук для проведения технологических процессов. Условно технология подразделяется на механическую и химическую. Механическая технология изучает такие процессы, при которых изменяются только физические свойства или форма перерабатываемых материалов. Химическая технология изучает процессы, при которых материалы подвергаются химическим превращениям под воздействием различных видов энергии. Содержание курса "Процессы и аппараты пищевых производств" состоит из четырех основных групп процессов: гидродинамические, механические, тепловые и массообменные. Гидродинамические - процессы, основой которых является движение в жидких и газообразных системах (перемешивание, фильтрация, осаждение). Механические - процессы, основой которых является механическое воз- действие на материалы (измельчение, смешение, сортирование, прессование). Тепловые - процессы, основой которых является изменение теплового состояния сред, участвующих в процессе (нагревание и охлаждение, выпаривание, конденсация). Массообменные - процессы, основой которых является </a:t>
            </a:r>
            <a:r>
              <a:rPr lang="ru-RU" dirty="0" err="1">
                <a:latin typeface="Times New Roman" panose="02020603050405020304" pitchFamily="18" charset="0"/>
                <a:cs typeface="Times New Roman" panose="02020603050405020304" pitchFamily="18" charset="0"/>
              </a:rPr>
              <a:t>массообмен</a:t>
            </a:r>
            <a:r>
              <a:rPr lang="ru-RU" dirty="0">
                <a:latin typeface="Times New Roman" panose="02020603050405020304" pitchFamily="18" charset="0"/>
                <a:cs typeface="Times New Roman" panose="02020603050405020304" pitchFamily="18" charset="0"/>
              </a:rPr>
              <a:t> между фазами (абсорбция и адсорбция, экстракция, сушка, кристаллизация, перегонка). Совокупность взаимодействующих тел называется системой. Изменение состояния какой-либо системы, ее беспрерывное движение и развитие, происходящее в природе, лаборатории, обществе, именуется процессом.</a:t>
            </a:r>
          </a:p>
          <a:p>
            <a:pPr algn="just"/>
            <a:r>
              <a:rPr lang="ru-RU" dirty="0">
                <a:latin typeface="Times New Roman" panose="02020603050405020304" pitchFamily="18" charset="0"/>
                <a:cs typeface="Times New Roman" panose="02020603050405020304" pitchFamily="18" charset="0"/>
              </a:rPr>
              <a:t>В курсе "Процессы и аппараты пищевых производств" рассматриваются не только процессы, но и аппараты, в которых протекают эти процессы. Под словом аппарат понимается любое устройство, в котором протекает технологический процесс. По организационно-технологическому признаку процессы пищевой технологии делятся на:</a:t>
            </a:r>
          </a:p>
          <a:p>
            <a:pPr algn="just"/>
            <a:r>
              <a:rPr lang="ru-RU" dirty="0">
                <a:latin typeface="Times New Roman" panose="02020603050405020304" pitchFamily="18" charset="0"/>
                <a:cs typeface="Times New Roman" panose="02020603050405020304" pitchFamily="18" charset="0"/>
              </a:rPr>
              <a:t>1 непрерывный процесс - все стадии процесса протекают одновременно в различных аппаратах или различных частях одного  аппарата;</a:t>
            </a:r>
          </a:p>
          <a:p>
            <a:pPr algn="just"/>
            <a:r>
              <a:rPr lang="ru-RU" dirty="0">
                <a:latin typeface="Times New Roman" panose="02020603050405020304" pitchFamily="18" charset="0"/>
                <a:cs typeface="Times New Roman" panose="02020603050405020304" pitchFamily="18" charset="0"/>
              </a:rPr>
              <a:t>2 периодический процесс - все стадии процесса протекают в одном аппарате, но в разное время;</a:t>
            </a:r>
          </a:p>
          <a:p>
            <a:pPr algn="just"/>
            <a:r>
              <a:rPr lang="ru-RU" dirty="0">
                <a:latin typeface="Times New Roman" panose="02020603050405020304" pitchFamily="18" charset="0"/>
                <a:cs typeface="Times New Roman" panose="02020603050405020304" pitchFamily="18" charset="0"/>
              </a:rPr>
              <a:t>3 комбинированный процесс - отдельные стадии процесса сочетают в себе либо непрерывный, либо периодический процессы. </a:t>
            </a:r>
          </a:p>
        </p:txBody>
      </p:sp>
    </p:spTree>
    <p:extLst>
      <p:ext uri="{BB962C8B-B14F-4D97-AF65-F5344CB8AC3E}">
        <p14:creationId xmlns:p14="http://schemas.microsoft.com/office/powerpoint/2010/main" val="3666948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975F48-27E0-4CB9-9E3E-794EC92E552D}"/>
              </a:ext>
            </a:extLst>
          </p:cNvPr>
          <p:cNvSpPr txBox="1"/>
          <p:nvPr/>
        </p:nvSpPr>
        <p:spPr>
          <a:xfrm>
            <a:off x="224160" y="116240"/>
            <a:ext cx="11760693" cy="6186309"/>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Предпочтение отдают непрерывным процессам, потому что они обладают рядом преимуществ - отсутствуют затраты времени на загрузку и выгрузку материалов; возможность более полной механизации; большая компактность оборудования (что сокращает капитальные и эксплуатационные расходы); более полное использование тепла (за счет отсутствия остановок во время работы).</a:t>
            </a:r>
          </a:p>
          <a:p>
            <a:pPr algn="just"/>
            <a:r>
              <a:rPr lang="ru-RU" b="1" dirty="0">
                <a:latin typeface="Times New Roman" panose="02020603050405020304" pitchFamily="18" charset="0"/>
                <a:cs typeface="Times New Roman" panose="02020603050405020304" pitchFamily="18" charset="0"/>
              </a:rPr>
              <a:t>Законы сохранения массы и энергии</a:t>
            </a:r>
          </a:p>
          <a:p>
            <a:pPr algn="just"/>
            <a:r>
              <a:rPr lang="ru-RU" dirty="0">
                <a:latin typeface="Times New Roman" panose="02020603050405020304" pitchFamily="18" charset="0"/>
                <a:cs typeface="Times New Roman" panose="02020603050405020304" pitchFamily="18" charset="0"/>
              </a:rPr>
              <a:t>При расчетах аппаратов определяют массовые потоки перерабатываемого материала, количество необходимой энергии, площадь </a:t>
            </a:r>
            <a:r>
              <a:rPr lang="ru-RU" dirty="0" err="1">
                <a:latin typeface="Times New Roman" panose="02020603050405020304" pitchFamily="18" charset="0"/>
                <a:cs typeface="Times New Roman" panose="02020603050405020304" pitchFamily="18" charset="0"/>
              </a:rPr>
              <a:t>тепломассообмена</a:t>
            </a:r>
            <a:r>
              <a:rPr lang="ru-RU" dirty="0">
                <a:latin typeface="Times New Roman" panose="02020603050405020304" pitchFamily="18" charset="0"/>
                <a:cs typeface="Times New Roman" panose="02020603050405020304" pitchFamily="18" charset="0"/>
              </a:rPr>
              <a:t> или размеры аппарата. На основании закона сохранения массы, количество исходного вещества ДОЛЖНО быть равно количеству получившегося вещества с учетом потерь. Материальный баланс необходим для определения выхода готового продукта на единицу затраченного сырья.</a:t>
            </a:r>
          </a:p>
          <a:p>
            <a:pPr algn="just"/>
            <a:r>
              <a:rPr lang="ru-RU" b="1" dirty="0">
                <a:latin typeface="Times New Roman" panose="02020603050405020304" pitchFamily="18" charset="0"/>
                <a:cs typeface="Times New Roman" panose="02020603050405020304" pitchFamily="18" charset="0"/>
              </a:rPr>
              <a:t>Тепловой баланс. </a:t>
            </a:r>
            <a:r>
              <a:rPr lang="ru-RU" dirty="0">
                <a:latin typeface="Times New Roman" panose="02020603050405020304" pitchFamily="18" charset="0"/>
                <a:cs typeface="Times New Roman" panose="02020603050405020304" pitchFamily="18" charset="0"/>
              </a:rPr>
              <a:t>На основании закона сохранения энергии, количество введенной энергии ДОЛЖНО быть равно количеству выделившейся энергии с учетом потерь. Из теплового баланса находят расход водяного пара, воды, а также расходы других теплоносителей.</a:t>
            </a:r>
          </a:p>
          <a:p>
            <a:pPr algn="just"/>
            <a:r>
              <a:rPr lang="ru-RU" b="1" dirty="0">
                <a:latin typeface="Times New Roman" panose="02020603050405020304" pitchFamily="18" charset="0"/>
                <a:cs typeface="Times New Roman" panose="02020603050405020304" pitchFamily="18" charset="0"/>
              </a:rPr>
              <a:t>Законы фазового равновесия</a:t>
            </a:r>
          </a:p>
          <a:p>
            <a:pPr algn="just"/>
            <a:r>
              <a:rPr lang="ru-RU" dirty="0">
                <a:latin typeface="Times New Roman" panose="02020603050405020304" pitchFamily="18" charset="0"/>
                <a:cs typeface="Times New Roman" panose="02020603050405020304" pitchFamily="18" charset="0"/>
              </a:rPr>
              <a:t>Направление изменения в состоянии системы при внешнем воздействии является одним из важнейших вопросов, исследование которого опирается на два положения термодинамики: принцип Ле-</a:t>
            </a:r>
            <a:r>
              <a:rPr lang="ru-RU" dirty="0" err="1">
                <a:latin typeface="Times New Roman" panose="02020603050405020304" pitchFamily="18" charset="0"/>
                <a:cs typeface="Times New Roman" panose="02020603050405020304" pitchFamily="18" charset="0"/>
              </a:rPr>
              <a:t>Шателье</a:t>
            </a:r>
            <a:r>
              <a:rPr lang="ru-RU" dirty="0">
                <a:latin typeface="Times New Roman" panose="02020603050405020304" pitchFamily="18" charset="0"/>
                <a:cs typeface="Times New Roman" panose="02020603050405020304" pitchFamily="18" charset="0"/>
              </a:rPr>
              <a:t> и правило фаз Гиббса. Принцип Ле-</a:t>
            </a:r>
            <a:r>
              <a:rPr lang="ru-RU" dirty="0" err="1">
                <a:latin typeface="Times New Roman" panose="02020603050405020304" pitchFamily="18" charset="0"/>
                <a:cs typeface="Times New Roman" panose="02020603050405020304" pitchFamily="18" charset="0"/>
              </a:rPr>
              <a:t>Шателье</a:t>
            </a:r>
            <a:r>
              <a:rPr lang="ru-RU" dirty="0">
                <a:latin typeface="Times New Roman" panose="02020603050405020304" pitchFamily="18" charset="0"/>
                <a:cs typeface="Times New Roman" panose="02020603050405020304" pitchFamily="18" charset="0"/>
              </a:rPr>
              <a:t> гласит: Если на систему, находящуюся в равновесии воздействует какая-то сила извне, то в системе происходят изменения, приводящие ее в новое состояние равновесия и направление действия этих сил при этом изменении противоположно к внешним силам.</a:t>
            </a:r>
          </a:p>
          <a:p>
            <a:pPr algn="just"/>
            <a:r>
              <a:rPr lang="ru-RU" dirty="0">
                <a:latin typeface="Times New Roman" panose="02020603050405020304" pitchFamily="18" charset="0"/>
                <a:cs typeface="Times New Roman" panose="02020603050405020304" pitchFamily="18" charset="0"/>
              </a:rPr>
              <a:t>Фаза - определенное количество вещества, физически однородное во всей массе. Система может состоять из одной или нескольких фаз. Компонент - чистые химические соединения, из которых состоят фазы и которые могут переходить из одной фазы в другую. Состояние системы определяется совокупностью ее интенсивных свойств - параметров, в качестве которых приняты давление, температура, концентрация, удельный объем.</a:t>
            </a:r>
          </a:p>
        </p:txBody>
      </p:sp>
    </p:spTree>
    <p:extLst>
      <p:ext uri="{BB962C8B-B14F-4D97-AF65-F5344CB8AC3E}">
        <p14:creationId xmlns:p14="http://schemas.microsoft.com/office/powerpoint/2010/main" val="2728575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C86D84-543C-4A3B-941E-082D1F493E90}"/>
              </a:ext>
            </a:extLst>
          </p:cNvPr>
          <p:cNvSpPr txBox="1"/>
          <p:nvPr/>
        </p:nvSpPr>
        <p:spPr>
          <a:xfrm>
            <a:off x="232299" y="117693"/>
            <a:ext cx="11727402" cy="6463308"/>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Число независимых параметров, которое может быть выбрано произвольно и определяет значение остальных параметров, носит название числа степеней свободы.</a:t>
            </a:r>
          </a:p>
          <a:p>
            <a:pPr algn="just"/>
            <a:r>
              <a:rPr lang="ru-RU" b="1" dirty="0">
                <a:latin typeface="Times New Roman" panose="02020603050405020304" pitchFamily="18" charset="0"/>
                <a:cs typeface="Times New Roman" panose="02020603050405020304" pitchFamily="18" charset="0"/>
              </a:rPr>
              <a:t>Законы масштабного перехода и моделирования</a:t>
            </a:r>
          </a:p>
          <a:p>
            <a:pPr algn="just"/>
            <a:r>
              <a:rPr lang="ru-RU" dirty="0">
                <a:latin typeface="Times New Roman" panose="02020603050405020304" pitchFamily="18" charset="0"/>
                <a:cs typeface="Times New Roman" panose="02020603050405020304" pitchFamily="18" charset="0"/>
              </a:rPr>
              <a:t>Существуют три метода исследования процессов:</a:t>
            </a:r>
          </a:p>
          <a:p>
            <a:pPr algn="just"/>
            <a:r>
              <a:rPr lang="ru-RU" dirty="0">
                <a:latin typeface="Times New Roman" panose="02020603050405020304" pitchFamily="18" charset="0"/>
                <a:cs typeface="Times New Roman" panose="02020603050405020304" pitchFamily="18" charset="0"/>
              </a:rPr>
              <a:t>1 Экспериментальный - отличается достоверностью получаемых результатов, но относительно дорогостоящий.</a:t>
            </a:r>
          </a:p>
          <a:p>
            <a:pPr algn="just"/>
            <a:r>
              <a:rPr lang="ru-RU" dirty="0">
                <a:latin typeface="Times New Roman" panose="02020603050405020304" pitchFamily="18" charset="0"/>
                <a:cs typeface="Times New Roman" panose="02020603050405020304" pitchFamily="18" charset="0"/>
              </a:rPr>
              <a:t>2 Аналитический - основан на анализе дифференциальных уравнений. Отличается дешевизной, но недостаточно точен.</a:t>
            </a:r>
          </a:p>
          <a:p>
            <a:pPr algn="just"/>
            <a:r>
              <a:rPr lang="ru-RU" dirty="0">
                <a:latin typeface="Times New Roman" panose="02020603050405020304" pitchFamily="18" charset="0"/>
                <a:cs typeface="Times New Roman" panose="02020603050405020304" pitchFamily="18" charset="0"/>
              </a:rPr>
              <a:t>3 Синтетический - основан на законах масштабного перехода и моделирования, в основе которых лежит теория подобия. По этому методу эксперименты проводятся на лабораторных моделях, в результате чего составляется математическое описание данного процесса в виде </a:t>
            </a:r>
            <a:r>
              <a:rPr lang="ru-RU" dirty="0" err="1">
                <a:latin typeface="Times New Roman" panose="02020603050405020304" pitchFamily="18" charset="0"/>
                <a:cs typeface="Times New Roman" panose="02020603050405020304" pitchFamily="18" charset="0"/>
              </a:rPr>
              <a:t>критериального</a:t>
            </a:r>
            <a:r>
              <a:rPr lang="ru-RU" dirty="0">
                <a:latin typeface="Times New Roman" panose="02020603050405020304" pitchFamily="18" charset="0"/>
                <a:cs typeface="Times New Roman" panose="02020603050405020304" pitchFamily="18" charset="0"/>
              </a:rPr>
              <a:t> уравнения. Далее это уравнение анализируется для всех подобных аппаратов и процессов, протекающих в этих аппаратах. Подобными называются такие процессы, которые протекают в геометрически подобных аппаратах, имеют равные численные значения критериев в сходственных точках и имеют одинаковые граничные условия. Геометрическое подобие аппаратов заключается в том, что соотношение всех сходственных размеров сравниваемых аппаратов является величиной постоянной.</a:t>
            </a:r>
          </a:p>
          <a:p>
            <a:pPr algn="just"/>
            <a:r>
              <a:rPr lang="ru-RU" dirty="0">
                <a:latin typeface="Times New Roman" panose="02020603050405020304" pitchFamily="18" charset="0"/>
                <a:cs typeface="Times New Roman" panose="02020603050405020304" pitchFamily="18" charset="0"/>
              </a:rPr>
              <a:t>Временное подобие заключается в том, что отношение между интервалами времени завершения аналогичных стадий процесса сохраняется постоянным.</a:t>
            </a:r>
          </a:p>
          <a:p>
            <a:pPr algn="just"/>
            <a:r>
              <a:rPr lang="ru-RU" dirty="0">
                <a:latin typeface="Times New Roman" panose="02020603050405020304" pitchFamily="18" charset="0"/>
                <a:cs typeface="Times New Roman" panose="02020603050405020304" pitchFamily="18" charset="0"/>
              </a:rPr>
              <a:t>Подобие физических величин предполагает, для двух любых сходственных точек натуры и модели, размещенных подобно в пространстве и времени, отношения физических свойств являются величинами постоянными.</a:t>
            </a:r>
          </a:p>
          <a:p>
            <a:pPr algn="just"/>
            <a:r>
              <a:rPr lang="ru-RU" dirty="0">
                <a:latin typeface="Times New Roman" panose="02020603050405020304" pitchFamily="18" charset="0"/>
                <a:cs typeface="Times New Roman" panose="02020603050405020304" pitchFamily="18" charset="0"/>
              </a:rPr>
              <a:t>Подобие граничных условий заключается в том, что отношение всех значений величин, характеризующих эти условия, для сходственных точек в сходственные моменты времени сохраняется постоянным. Подобие начальных условий означает, что в начальный момент, когда начинается изучение процесса, соблюдается подобие полей физических величин, характеризующих процесс. Теория подобия основывается на трех теоремах: Первая отвечает на вопрос: что нужно измерить в ходе эксперимента? </a:t>
            </a:r>
          </a:p>
        </p:txBody>
      </p:sp>
    </p:spTree>
    <p:extLst>
      <p:ext uri="{BB962C8B-B14F-4D97-AF65-F5344CB8AC3E}">
        <p14:creationId xmlns:p14="http://schemas.microsoft.com/office/powerpoint/2010/main" val="968229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3489FF-271D-4929-B9BB-6B80CC55CEF5}"/>
              </a:ext>
            </a:extLst>
          </p:cNvPr>
          <p:cNvSpPr txBox="1"/>
          <p:nvPr/>
        </p:nvSpPr>
        <p:spPr>
          <a:xfrm>
            <a:off x="179772" y="68231"/>
            <a:ext cx="11822838" cy="5909310"/>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Ответ - измерять нужно те величины или параметры, которые входят в критерии подобия. Вторая отвечает на вопрос: в каком виде необходимо представить результаты эксперимента на модели? Ответ - их необходимо представить в виде </a:t>
            </a:r>
            <a:r>
              <a:rPr lang="ru-RU" dirty="0" err="1">
                <a:latin typeface="Times New Roman" panose="02020603050405020304" pitchFamily="18" charset="0"/>
                <a:cs typeface="Times New Roman" panose="02020603050405020304" pitchFamily="18" charset="0"/>
              </a:rPr>
              <a:t>критериальных</a:t>
            </a:r>
            <a:r>
              <a:rPr lang="ru-RU" dirty="0">
                <a:latin typeface="Times New Roman" panose="02020603050405020304" pitchFamily="18" charset="0"/>
                <a:cs typeface="Times New Roman" panose="02020603050405020304" pitchFamily="18" charset="0"/>
              </a:rPr>
              <a:t> уравнений. Третья отвечает на вопрос: на какие аппараты можно распространить полученные экспериментально </a:t>
            </a:r>
            <a:r>
              <a:rPr lang="ru-RU" dirty="0" err="1">
                <a:latin typeface="Times New Roman" panose="02020603050405020304" pitchFamily="18" charset="0"/>
                <a:cs typeface="Times New Roman" panose="02020603050405020304" pitchFamily="18" charset="0"/>
              </a:rPr>
              <a:t>критериальные</a:t>
            </a:r>
            <a:r>
              <a:rPr lang="ru-RU" dirty="0">
                <a:latin typeface="Times New Roman" panose="02020603050405020304" pitchFamily="18" charset="0"/>
                <a:cs typeface="Times New Roman" panose="02020603050405020304" pitchFamily="18" charset="0"/>
              </a:rPr>
              <a:t> уравнения? Ответ - полученные уравнения можно распространить на геометрически пропорциональные аппараты, в которых соблюдены условия равенства критериев в сходственных точках и граничные условия. Теория подобия позволяет совместить плюсы качества экспериментальных и аналитических методов исследования, при этом выгод от данного исследования получаем больше, а материальных затрат меньше.</a:t>
            </a:r>
          </a:p>
          <a:p>
            <a:pPr algn="just"/>
            <a:r>
              <a:rPr lang="ru-RU" b="1" dirty="0">
                <a:latin typeface="Times New Roman" panose="02020603050405020304" pitchFamily="18" charset="0"/>
                <a:cs typeface="Times New Roman" panose="02020603050405020304" pitchFamily="18" charset="0"/>
              </a:rPr>
              <a:t>Принципы расчета процессов и аппаратов пищевых производств.</a:t>
            </a:r>
          </a:p>
          <a:p>
            <a:pPr algn="just"/>
            <a:r>
              <a:rPr lang="ru-RU" dirty="0">
                <a:latin typeface="Times New Roman" panose="02020603050405020304" pitchFamily="18" charset="0"/>
                <a:cs typeface="Times New Roman" panose="02020603050405020304" pitchFamily="18" charset="0"/>
              </a:rPr>
              <a:t>Расчет машин и аппаратов предусматривает определение массовых потоков перерабатываемых материалов, а также количеств необходимой энергии, оптимальной площади </a:t>
            </a:r>
            <a:r>
              <a:rPr lang="ru-RU" dirty="0" err="1">
                <a:latin typeface="Times New Roman" panose="02020603050405020304" pitchFamily="18" charset="0"/>
                <a:cs typeface="Times New Roman" panose="02020603050405020304" pitchFamily="18" charset="0"/>
              </a:rPr>
              <a:t>тепломассообменной</a:t>
            </a:r>
            <a:r>
              <a:rPr lang="ru-RU" dirty="0">
                <a:latin typeface="Times New Roman" panose="02020603050405020304" pitchFamily="18" charset="0"/>
                <a:cs typeface="Times New Roman" panose="02020603050405020304" pitchFamily="18" charset="0"/>
              </a:rPr>
              <a:t> поверхности (объема) аппарата или продолжительности процесса, основных размеров машин и аппаратов.</a:t>
            </a:r>
          </a:p>
          <a:p>
            <a:pPr algn="just"/>
            <a:r>
              <a:rPr lang="ru-RU" dirty="0">
                <a:latin typeface="Times New Roman" panose="02020603050405020304" pitchFamily="18" charset="0"/>
                <a:cs typeface="Times New Roman" panose="02020603050405020304" pitchFamily="18" charset="0"/>
              </a:rPr>
              <a:t>Анализ кинетических закономерностей позволяет оценить условия процесса и определить оптимальные, соответствующие минимальным размерам машин и аппаратов.</a:t>
            </a:r>
          </a:p>
          <a:p>
            <a:pPr algn="just"/>
            <a:r>
              <a:rPr lang="ru-RU" dirty="0">
                <a:latin typeface="Times New Roman" panose="02020603050405020304" pitchFamily="18" charset="0"/>
                <a:cs typeface="Times New Roman" panose="02020603050405020304" pitchFamily="18" charset="0"/>
              </a:rPr>
              <a:t>Анализ процессов и расчет машин и аппаратов проводят в следующем порядке: составляют материальный и энергетический балансы процесса; исходя из статики, определяют направление течения процесса и условия равновесия; вычисляют движущую силу; на основании кинетики определяют скорость процесса. По данным о скорости процесса и величине движущей силы при найденном оптимальном режиме процесса определяют основной размер аппарата - рабочий объем или рабочую площадь поверхности. По основному размеру определяют все остальные размеры аппарата.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166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F80964-B9E9-4989-83E3-7E7DC89FB408}"/>
              </a:ext>
            </a:extLst>
          </p:cNvPr>
          <p:cNvSpPr txBox="1"/>
          <p:nvPr/>
        </p:nvSpPr>
        <p:spPr>
          <a:xfrm>
            <a:off x="133165" y="192634"/>
            <a:ext cx="11842812" cy="5909310"/>
          </a:xfrm>
          <a:prstGeom prst="rect">
            <a:avLst/>
          </a:prstGeom>
          <a:noFill/>
        </p:spPr>
        <p:txBody>
          <a:bodyPr wrap="square">
            <a:spAutoFit/>
          </a:bodyPr>
          <a:lstStyle/>
          <a:p>
            <a:pPr algn="ctr"/>
            <a:r>
              <a:rPr lang="ru-RU" b="1" dirty="0">
                <a:latin typeface="Times New Roman" panose="02020603050405020304" pitchFamily="18" charset="0"/>
                <a:cs typeface="Times New Roman" panose="02020603050405020304" pitchFamily="18" charset="0"/>
              </a:rPr>
              <a:t>МЕХАНИЧЕСКИЕ ПРОЦЕССЫ</a:t>
            </a:r>
          </a:p>
          <a:p>
            <a:pPr algn="just"/>
            <a:r>
              <a:rPr lang="ru-RU" dirty="0">
                <a:latin typeface="Times New Roman" panose="02020603050405020304" pitchFamily="18" charset="0"/>
                <a:cs typeface="Times New Roman" panose="02020603050405020304" pitchFamily="18" charset="0"/>
              </a:rPr>
              <a:t>Механические процессы делятся на: сортирование, просеивание, перемешивание, очистка, измельчение, прессование, формование, дозирование, </a:t>
            </a:r>
            <a:r>
              <a:rPr lang="ru-RU" dirty="0" err="1">
                <a:latin typeface="Times New Roman" panose="02020603050405020304" pitchFamily="18" charset="0"/>
                <a:cs typeface="Times New Roman" panose="02020603050405020304" pitchFamily="18" charset="0"/>
              </a:rPr>
              <a:t>панирование</a:t>
            </a:r>
            <a:r>
              <a:rPr lang="ru-RU" dirty="0">
                <a:latin typeface="Times New Roman" panose="02020603050405020304" pitchFamily="18" charset="0"/>
                <a:cs typeface="Times New Roman" panose="02020603050405020304" pitchFamily="18" charset="0"/>
              </a:rPr>
              <a:t>, фарширование, </a:t>
            </a:r>
            <a:r>
              <a:rPr lang="ru-RU" dirty="0" err="1">
                <a:latin typeface="Times New Roman" panose="02020603050405020304" pitchFamily="18" charset="0"/>
                <a:cs typeface="Times New Roman" panose="02020603050405020304" pitchFamily="18" charset="0"/>
              </a:rPr>
              <a:t>шпигование</a:t>
            </a:r>
            <a:r>
              <a:rPr lang="ru-RU" dirty="0">
                <a:latin typeface="Times New Roman" panose="02020603050405020304" pitchFamily="18" charset="0"/>
                <a:cs typeface="Times New Roman" panose="02020603050405020304" pitchFamily="18" charset="0"/>
              </a:rPr>
              <a:t>, рыхление.</a:t>
            </a:r>
          </a:p>
          <a:p>
            <a:pPr algn="just"/>
            <a:r>
              <a:rPr lang="ru-RU" dirty="0">
                <a:latin typeface="Times New Roman" panose="02020603050405020304" pitchFamily="18" charset="0"/>
                <a:cs typeface="Times New Roman" panose="02020603050405020304" pitchFamily="18" charset="0"/>
              </a:rPr>
              <a:t>К механическим способам обработки относятся способы, в основе которых механическое воздействие на продукт. Механические способы обработки могут вызвать в продуктах достаточно глубокие химические изменения. Так, при очистке и измельчении повреждаются клетки растительной ткани продуктов, облегчается контакт их содержимого с кислородом воздуха и ускоряются ферментативные процессы, которые приводят к потемнению картофеля, грибов, яблок, окислению витаминов. При промывании удаляются не только загрязнения, но и часть растворимых питательных веществ.</a:t>
            </a:r>
          </a:p>
          <a:p>
            <a:pPr algn="just"/>
            <a:r>
              <a:rPr lang="ru-RU" b="1" dirty="0">
                <a:latin typeface="Times New Roman" panose="02020603050405020304" pitchFamily="18" charset="0"/>
                <a:cs typeface="Times New Roman" panose="02020603050405020304" pitchFamily="18" charset="0"/>
              </a:rPr>
              <a:t>Измельчение</a:t>
            </a:r>
          </a:p>
          <a:p>
            <a:pPr algn="just"/>
            <a:r>
              <a:rPr lang="ru-RU" dirty="0">
                <a:latin typeface="Times New Roman" panose="02020603050405020304" pitchFamily="18" charset="0"/>
                <a:cs typeface="Times New Roman" panose="02020603050405020304" pitchFamily="18" charset="0"/>
              </a:rPr>
              <a:t>Измельчение (дробление) - это процесс разделения твердого тела на части с целью увеличения его поверхности и интенсификации технологических процессов. Дробление осуществляют с помощью удара, раздавливания, раскалывания, истирания, разрыва, изгиба. Различают крупное, среднее, мелкое, тонкое и сверхтонкое измельчение, которое характеризуется линейной степенью измельчения.</a:t>
            </a:r>
          </a:p>
          <a:p>
            <a:pPr algn="just"/>
            <a:r>
              <a:rPr lang="ru-RU" dirty="0">
                <a:latin typeface="Times New Roman" panose="02020603050405020304" pitchFamily="18" charset="0"/>
                <a:cs typeface="Times New Roman" panose="02020603050405020304" pitchFamily="18" charset="0"/>
              </a:rPr>
              <a:t>Общие требования, предъявляемые к дробилкам:</a:t>
            </a:r>
          </a:p>
          <a:p>
            <a:pPr algn="just"/>
            <a:r>
              <a:rPr lang="ru-RU" dirty="0">
                <a:latin typeface="Times New Roman" panose="02020603050405020304" pitchFamily="18" charset="0"/>
                <a:cs typeface="Times New Roman" panose="02020603050405020304" pitchFamily="18" charset="0"/>
              </a:rPr>
              <a:t>• легкость и быстрота процесса;</a:t>
            </a:r>
          </a:p>
          <a:p>
            <a:pPr algn="just"/>
            <a:r>
              <a:rPr lang="ru-RU" dirty="0">
                <a:latin typeface="Times New Roman" panose="02020603050405020304" pitchFamily="18" charset="0"/>
                <a:cs typeface="Times New Roman" panose="02020603050405020304" pitchFamily="18" charset="0"/>
              </a:rPr>
              <a:t>• обеспечение однородности кусков;</a:t>
            </a:r>
          </a:p>
          <a:p>
            <a:pPr algn="just"/>
            <a:r>
              <a:rPr lang="ru-RU" dirty="0">
                <a:latin typeface="Times New Roman" panose="02020603050405020304" pitchFamily="18" charset="0"/>
                <a:cs typeface="Times New Roman" panose="02020603050405020304" pitchFamily="18" charset="0"/>
              </a:rPr>
              <a:t>• минимальное пылеобразование;</a:t>
            </a:r>
          </a:p>
          <a:p>
            <a:pPr algn="just"/>
            <a:r>
              <a:rPr lang="ru-RU" dirty="0">
                <a:latin typeface="Times New Roman" panose="02020603050405020304" pitchFamily="18" charset="0"/>
                <a:cs typeface="Times New Roman" panose="02020603050405020304" pitchFamily="18" charset="0"/>
              </a:rPr>
              <a:t>• компактность установки;</a:t>
            </a:r>
          </a:p>
          <a:p>
            <a:pPr algn="just"/>
            <a:r>
              <a:rPr lang="ru-RU" dirty="0">
                <a:latin typeface="Times New Roman" panose="02020603050405020304" pitchFamily="18" charset="0"/>
                <a:cs typeface="Times New Roman" panose="02020603050405020304" pitchFamily="18" charset="0"/>
              </a:rPr>
              <a:t>• минимальные энергетические затраты;</a:t>
            </a:r>
          </a:p>
          <a:p>
            <a:pPr algn="just"/>
            <a:r>
              <a:rPr lang="ru-RU" dirty="0">
                <a:latin typeface="Times New Roman" panose="02020603050405020304" pitchFamily="18" charset="0"/>
                <a:cs typeface="Times New Roman" panose="02020603050405020304" pitchFamily="18" charset="0"/>
              </a:rPr>
              <a:t>• легкость обслуживания и соблюдение техники безопасности при этом.</a:t>
            </a:r>
          </a:p>
        </p:txBody>
      </p:sp>
    </p:spTree>
    <p:extLst>
      <p:ext uri="{BB962C8B-B14F-4D97-AF65-F5344CB8AC3E}">
        <p14:creationId xmlns:p14="http://schemas.microsoft.com/office/powerpoint/2010/main" val="3319771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22D390-821C-4CAE-88CA-FF90B0C087B3}"/>
              </a:ext>
            </a:extLst>
          </p:cNvPr>
          <p:cNvSpPr txBox="1"/>
          <p:nvPr/>
        </p:nvSpPr>
        <p:spPr>
          <a:xfrm>
            <a:off x="250794" y="192634"/>
            <a:ext cx="11742938" cy="5909310"/>
          </a:xfrm>
          <a:prstGeom prst="rect">
            <a:avLst/>
          </a:prstGeom>
          <a:noFill/>
        </p:spPr>
        <p:txBody>
          <a:bodyPr wrap="square">
            <a:spAutoFit/>
          </a:bodyPr>
          <a:lstStyle/>
          <a:p>
            <a:pPr algn="just"/>
            <a:r>
              <a:rPr lang="ru-RU" b="1" dirty="0">
                <a:latin typeface="Times New Roman" panose="02020603050405020304" pitchFamily="18" charset="0"/>
                <a:cs typeface="Times New Roman" panose="02020603050405020304" pitchFamily="18" charset="0"/>
              </a:rPr>
              <a:t>Обработка материалов давлением</a:t>
            </a:r>
          </a:p>
          <a:p>
            <a:pPr algn="just"/>
            <a:r>
              <a:rPr lang="ru-RU" dirty="0">
                <a:latin typeface="Times New Roman" panose="02020603050405020304" pitchFamily="18" charset="0"/>
                <a:cs typeface="Times New Roman" panose="02020603050405020304" pitchFamily="18" charset="0"/>
              </a:rPr>
              <a:t>Различают следующие виды обработки давлением:</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отжатие</a:t>
            </a:r>
            <a:r>
              <a:rPr lang="ru-RU" dirty="0">
                <a:latin typeface="Times New Roman" panose="02020603050405020304" pitchFamily="18" charset="0"/>
                <a:cs typeface="Times New Roman" panose="02020603050405020304" pitchFamily="18" charset="0"/>
              </a:rPr>
              <a:t> - отделение жидкости от твердого тела;</a:t>
            </a:r>
          </a:p>
          <a:p>
            <a:pPr algn="just"/>
            <a:r>
              <a:rPr lang="ru-RU" dirty="0">
                <a:latin typeface="Times New Roman" panose="02020603050405020304" pitchFamily="18" charset="0"/>
                <a:cs typeface="Times New Roman" panose="02020603050405020304" pitchFamily="18" charset="0"/>
              </a:rPr>
              <a:t>• формование, или штампование — придание пластическим телам определенной формы;</a:t>
            </a:r>
          </a:p>
          <a:p>
            <a:pPr algn="just"/>
            <a:r>
              <a:rPr lang="ru-RU" dirty="0">
                <a:latin typeface="Times New Roman" panose="02020603050405020304" pitchFamily="18" charset="0"/>
                <a:cs typeface="Times New Roman" panose="02020603050405020304" pitchFamily="18" charset="0"/>
              </a:rPr>
              <a:t>• прессование - связывание частиц в более крупные агрегаты. </a:t>
            </a:r>
            <a:r>
              <a:rPr lang="ru-RU" dirty="0" err="1">
                <a:latin typeface="Times New Roman" panose="02020603050405020304" pitchFamily="18" charset="0"/>
                <a:cs typeface="Times New Roman" panose="02020603050405020304" pitchFamily="18" charset="0"/>
              </a:rPr>
              <a:t>Отжатие</a:t>
            </a:r>
            <a:r>
              <a:rPr lang="ru-RU" dirty="0">
                <a:latin typeface="Times New Roman" panose="02020603050405020304" pitchFamily="18" charset="0"/>
                <a:cs typeface="Times New Roman" panose="02020603050405020304" pitchFamily="18" charset="0"/>
              </a:rPr>
              <a:t> заключается в предварительном дроблении клеточной</a:t>
            </a:r>
          </a:p>
          <a:p>
            <a:pPr algn="just"/>
            <a:r>
              <a:rPr lang="ru-RU" dirty="0">
                <a:latin typeface="Times New Roman" panose="02020603050405020304" pitchFamily="18" charset="0"/>
                <a:cs typeface="Times New Roman" panose="02020603050405020304" pitchFamily="18" charset="0"/>
              </a:rPr>
              <a:t>ткани с целью разрушения протоплазмы оболочек, а затем в отделении уже выделенной жидкости. Применяется в производстве соков, растительных масел, творога и др. Выделенная жидкость должна пройти по капиллярам отжимаемой массы.</a:t>
            </a:r>
          </a:p>
          <a:p>
            <a:pPr algn="just"/>
            <a:r>
              <a:rPr lang="ru-RU" b="1" dirty="0">
                <a:latin typeface="Times New Roman" panose="02020603050405020304" pitchFamily="18" charset="0"/>
                <a:cs typeface="Times New Roman" panose="02020603050405020304" pitchFamily="18" charset="0"/>
              </a:rPr>
              <a:t>Формование.</a:t>
            </a:r>
            <a:r>
              <a:rPr lang="ru-RU" dirty="0">
                <a:latin typeface="Times New Roman" panose="02020603050405020304" pitchFamily="18" charset="0"/>
                <a:cs typeface="Times New Roman" panose="02020603050405020304" pitchFamily="18" charset="0"/>
              </a:rPr>
              <a:t> Формованию подвергают пластические тела. Этот процесс используется в кондитерском, макаронном производстве, а также при производстве сыра. Течение пластических тел не подчиняется закону Ньютона, а описывает уравнением </a:t>
            </a:r>
            <a:r>
              <a:rPr lang="ru-RU" dirty="0" err="1">
                <a:latin typeface="Times New Roman" panose="02020603050405020304" pitchFamily="18" charset="0"/>
                <a:cs typeface="Times New Roman" panose="02020603050405020304" pitchFamily="18" charset="0"/>
              </a:rPr>
              <a:t>Бингама</a:t>
            </a:r>
            <a:r>
              <a:rPr lang="ru-RU" dirty="0">
                <a:latin typeface="Times New Roman" panose="02020603050405020304" pitchFamily="18" charset="0"/>
                <a:cs typeface="Times New Roman" panose="02020603050405020304" pitchFamily="18" charset="0"/>
              </a:rPr>
              <a:t>. Из этого уравнения следует, что для обеспечения течения пластических тел к ним следует приложить усилие, равно пределу текучести, чтобы преодолеть сопротивления структуры.</a:t>
            </a:r>
          </a:p>
          <a:p>
            <a:pPr algn="just"/>
            <a:r>
              <a:rPr lang="ru-RU" b="1" dirty="0">
                <a:latin typeface="Times New Roman" panose="02020603050405020304" pitchFamily="18" charset="0"/>
                <a:cs typeface="Times New Roman" panose="02020603050405020304" pitchFamily="18" charset="0"/>
              </a:rPr>
              <a:t>Прессование.</a:t>
            </a:r>
            <a:r>
              <a:rPr lang="ru-RU" dirty="0">
                <a:latin typeface="Times New Roman" panose="02020603050405020304" pitchFamily="18" charset="0"/>
                <a:cs typeface="Times New Roman" panose="02020603050405020304" pitchFamily="18" charset="0"/>
              </a:rPr>
              <a:t> Прессование осуществляется в матрицах специальных форм с помощью пуансона. Этот процесс применяется в производстве сыра, таблеток лекарственных препаратов, сахара-рафинада, в кондитерском производстве и др.</a:t>
            </a:r>
          </a:p>
          <a:p>
            <a:pPr algn="just"/>
            <a:r>
              <a:rPr lang="ru-RU" b="1" dirty="0">
                <a:latin typeface="Times New Roman" panose="02020603050405020304" pitchFamily="18" charset="0"/>
                <a:cs typeface="Times New Roman" panose="02020603050405020304" pitchFamily="18" charset="0"/>
              </a:rPr>
              <a:t>Разделение твердых зернистых материалов</a:t>
            </a:r>
          </a:p>
          <a:p>
            <a:pPr algn="just"/>
            <a:r>
              <a:rPr lang="ru-RU" dirty="0">
                <a:latin typeface="Times New Roman" panose="02020603050405020304" pitchFamily="18" charset="0"/>
                <a:cs typeface="Times New Roman" panose="02020603050405020304" pitchFamily="18" charset="0"/>
              </a:rPr>
              <a:t>При разделении смеси зернистого материала различают:</a:t>
            </a:r>
          </a:p>
          <a:p>
            <a:pPr algn="just"/>
            <a:r>
              <a:rPr lang="ru-RU" dirty="0">
                <a:latin typeface="Times New Roman" panose="02020603050405020304" pitchFamily="18" charset="0"/>
                <a:cs typeface="Times New Roman" panose="02020603050405020304" pitchFamily="18" charset="0"/>
              </a:rPr>
              <a:t>• сортировку - разделение по качеству (по плотности, по форме);</a:t>
            </a:r>
          </a:p>
          <a:p>
            <a:pPr algn="just"/>
            <a:r>
              <a:rPr lang="ru-RU" dirty="0">
                <a:latin typeface="Times New Roman" panose="02020603050405020304" pitchFamily="18" charset="0"/>
                <a:cs typeface="Times New Roman" panose="02020603050405020304" pitchFamily="18" charset="0"/>
              </a:rPr>
              <a:t>• калибровку (классификацию) - разделение по величине на фракции;</a:t>
            </a:r>
          </a:p>
          <a:p>
            <a:pPr algn="just"/>
            <a:r>
              <a:rPr lang="ru-RU" dirty="0">
                <a:latin typeface="Times New Roman" panose="02020603050405020304" pitchFamily="18" charset="0"/>
                <a:cs typeface="Times New Roman" panose="02020603050405020304" pitchFamily="18" charset="0"/>
              </a:rPr>
              <a:t>• просеивание (</a:t>
            </a:r>
            <a:r>
              <a:rPr lang="ru-RU" dirty="0" err="1">
                <a:latin typeface="Times New Roman" panose="02020603050405020304" pitchFamily="18" charset="0"/>
                <a:cs typeface="Times New Roman" panose="02020603050405020304" pitchFamily="18" charset="0"/>
              </a:rPr>
              <a:t>грохочение</a:t>
            </a:r>
            <a:r>
              <a:rPr lang="ru-RU" dirty="0">
                <a:latin typeface="Times New Roman" panose="02020603050405020304" pitchFamily="18" charset="0"/>
                <a:cs typeface="Times New Roman" panose="02020603050405020304" pitchFamily="18" charset="0"/>
              </a:rPr>
              <a:t>) - отделение от примесей с целью очистки.</a:t>
            </a:r>
          </a:p>
        </p:txBody>
      </p:sp>
    </p:spTree>
    <p:extLst>
      <p:ext uri="{BB962C8B-B14F-4D97-AF65-F5344CB8AC3E}">
        <p14:creationId xmlns:p14="http://schemas.microsoft.com/office/powerpoint/2010/main" val="1850406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FD72FD-2FFA-4ECD-B4A0-B3D395E516DA}"/>
              </a:ext>
            </a:extLst>
          </p:cNvPr>
          <p:cNvSpPr txBox="1"/>
          <p:nvPr/>
        </p:nvSpPr>
        <p:spPr>
          <a:xfrm>
            <a:off x="258932" y="205715"/>
            <a:ext cx="11674135" cy="6186309"/>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Сортирование, или классификация - это процесс разделения смесей различных сыпучих продуктов на фракции одинакового качества и степени зрелости, различающиеся размерами и физическими свойствами.</a:t>
            </a:r>
          </a:p>
          <a:p>
            <a:pPr algn="just"/>
            <a:r>
              <a:rPr lang="ru-RU" dirty="0">
                <a:latin typeface="Times New Roman" panose="02020603050405020304" pitchFamily="18" charset="0"/>
                <a:cs typeface="Times New Roman" panose="02020603050405020304" pitchFamily="18" charset="0"/>
              </a:rPr>
              <a:t>Калибрование - разделение различных продуктов на фракции с одинаковыми размерами по форме и массе.</a:t>
            </a:r>
          </a:p>
          <a:p>
            <a:pPr algn="just"/>
            <a:r>
              <a:rPr lang="ru-RU" dirty="0">
                <a:latin typeface="Times New Roman" panose="02020603050405020304" pitchFamily="18" charset="0"/>
                <a:cs typeface="Times New Roman" panose="02020603050405020304" pitchFamily="18" charset="0"/>
              </a:rPr>
              <a:t>Сепарирование - процесс разделения сыпучих продуктов на фракции, различающиеся физическими и геометрическими размерами; при этом для разделения используют следующие признаки: плотность частиц, линейные размеры, аэродинамические и ферромагнитные свойства, состояние поверхности и др.</a:t>
            </a:r>
          </a:p>
          <a:p>
            <a:pPr algn="just"/>
            <a:r>
              <a:rPr lang="ru-RU" dirty="0">
                <a:latin typeface="Times New Roman" panose="02020603050405020304" pitchFamily="18" charset="0"/>
                <a:cs typeface="Times New Roman" panose="02020603050405020304" pitchFamily="18" charset="0"/>
              </a:rPr>
              <a:t>Очистка - процесс отделения посторонних примесей из исходного сыпучего продукта. ля разделения сыпучих пищевых продуктов используются сепараторы. Различают простые и сложные сепараторы.</a:t>
            </a:r>
          </a:p>
          <a:p>
            <a:pPr algn="just"/>
            <a:r>
              <a:rPr lang="ru-RU" dirty="0">
                <a:latin typeface="Times New Roman" panose="02020603050405020304" pitchFamily="18" charset="0"/>
                <a:cs typeface="Times New Roman" panose="02020603050405020304" pitchFamily="18" charset="0"/>
              </a:rPr>
              <a:t>Простыми (элементарными) - называют сепараторы, в которых исходная смесь разделяется по одному из признаков на две фракции (сито, триер, и т. п.).</a:t>
            </a:r>
          </a:p>
          <a:p>
            <a:pPr algn="just"/>
            <a:r>
              <a:rPr lang="ru-RU" dirty="0">
                <a:latin typeface="Times New Roman" panose="02020603050405020304" pitchFamily="18" charset="0"/>
                <a:cs typeface="Times New Roman" panose="02020603050405020304" pitchFamily="18" charset="0"/>
              </a:rPr>
              <a:t>Сложные - представляют собой соединение нескольких простых сепараторов в одной машине. В них сепарируют зерновые смеси на три и более фракции по нескольким признакам. К сложным сепараторам относят: воздушно-ситовые сепараторы; ситовые сепараторы, имеющие два и более сит; рассевы; </a:t>
            </a:r>
            <a:r>
              <a:rPr lang="ru-RU" dirty="0" err="1">
                <a:latin typeface="Times New Roman" panose="02020603050405020304" pitchFamily="18" charset="0"/>
                <a:cs typeface="Times New Roman" panose="02020603050405020304" pitchFamily="18" charset="0"/>
              </a:rPr>
              <a:t>ситовеечные</a:t>
            </a:r>
            <a:r>
              <a:rPr lang="ru-RU" dirty="0">
                <a:latin typeface="Times New Roman" panose="02020603050405020304" pitchFamily="18" charset="0"/>
                <a:cs typeface="Times New Roman" panose="02020603050405020304" pitchFamily="18" charset="0"/>
              </a:rPr>
              <a:t> машины; </a:t>
            </a:r>
            <a:r>
              <a:rPr lang="ru-RU" dirty="0" err="1">
                <a:latin typeface="Times New Roman" panose="02020603050405020304" pitchFamily="18" charset="0"/>
                <a:cs typeface="Times New Roman" panose="02020603050405020304" pitchFamily="18" charset="0"/>
              </a:rPr>
              <a:t>пневмосортировальные</a:t>
            </a:r>
            <a:r>
              <a:rPr lang="ru-RU" dirty="0">
                <a:latin typeface="Times New Roman" panose="02020603050405020304" pitchFamily="18" charset="0"/>
                <a:cs typeface="Times New Roman" panose="02020603050405020304" pitchFamily="18" charset="0"/>
              </a:rPr>
              <a:t> столы, дающие три и более фракции и т. п.</a:t>
            </a:r>
          </a:p>
          <a:p>
            <a:pPr algn="just"/>
            <a:r>
              <a:rPr lang="ru-RU" dirty="0">
                <a:latin typeface="Times New Roman" panose="02020603050405020304" pitchFamily="18" charset="0"/>
                <a:cs typeface="Times New Roman" panose="02020603050405020304" pitchFamily="18" charset="0"/>
              </a:rPr>
              <a:t>В соответствии с технологическим назначением и областью применения сепарирующие машины делят:</a:t>
            </a:r>
          </a:p>
          <a:p>
            <a:pPr algn="just"/>
            <a:r>
              <a:rPr lang="ru-RU" dirty="0">
                <a:latin typeface="Times New Roman" panose="02020603050405020304" pitchFamily="18" charset="0"/>
                <a:cs typeface="Times New Roman" panose="02020603050405020304" pitchFamily="18" charset="0"/>
              </a:rPr>
              <a:t>- на машины для разделения смесей по ширине, толщине и форме поперечного сечения частиц - ситовые сепараторы;</a:t>
            </a:r>
          </a:p>
          <a:p>
            <a:pPr algn="just"/>
            <a:r>
              <a:rPr lang="ru-RU" dirty="0">
                <a:latin typeface="Times New Roman" panose="02020603050405020304" pitchFamily="18" charset="0"/>
                <a:cs typeface="Times New Roman" panose="02020603050405020304" pitchFamily="18" charset="0"/>
              </a:rPr>
              <a:t>- машины для разделения смесей по длине частиц - триеры цилиндрические и дисковые;</a:t>
            </a:r>
          </a:p>
          <a:p>
            <a:pPr algn="just"/>
            <a:r>
              <a:rPr lang="ru-RU" dirty="0">
                <a:latin typeface="Times New Roman" panose="02020603050405020304" pitchFamily="18" charset="0"/>
                <a:cs typeface="Times New Roman" panose="02020603050405020304" pitchFamily="18" charset="0"/>
              </a:rPr>
              <a:t>- машины для разделения смесей по аэродинамическим свойствам - воздушные сепараторы;</a:t>
            </a:r>
          </a:p>
          <a:p>
            <a:pPr algn="just"/>
            <a:r>
              <a:rPr lang="ru-RU" dirty="0">
                <a:latin typeface="Times New Roman" panose="02020603050405020304" pitchFamily="18" charset="0"/>
                <a:cs typeface="Times New Roman" panose="02020603050405020304" pitchFamily="18" charset="0"/>
              </a:rPr>
              <a:t>- машины для разделения смесей по ширине, толщине и аэродинамическим свойствам - воздушно-ситовые сепараторы;</a:t>
            </a:r>
          </a:p>
          <a:p>
            <a:pPr algn="just"/>
            <a:r>
              <a:rPr lang="ru-RU" dirty="0">
                <a:latin typeface="Times New Roman" panose="02020603050405020304" pitchFamily="18" charset="0"/>
                <a:cs typeface="Times New Roman" panose="02020603050405020304" pitchFamily="18" charset="0"/>
              </a:rPr>
              <a:t>- машины для разделения смесей по гравитационным свойствам (индивидуальной массе, плотности) - камнеотборники и </a:t>
            </a:r>
            <a:r>
              <a:rPr lang="ru-RU" dirty="0" err="1">
                <a:latin typeface="Times New Roman" panose="02020603050405020304" pitchFamily="18" charset="0"/>
                <a:cs typeface="Times New Roman" panose="02020603050405020304" pitchFamily="18" charset="0"/>
              </a:rPr>
              <a:t>пневмосортировальные</a:t>
            </a:r>
            <a:r>
              <a:rPr lang="ru-RU" dirty="0">
                <a:latin typeface="Times New Roman" panose="02020603050405020304" pitchFamily="18" charset="0"/>
                <a:cs typeface="Times New Roman" panose="02020603050405020304" pitchFamily="18" charset="0"/>
              </a:rPr>
              <a:t> столы;</a:t>
            </a:r>
          </a:p>
        </p:txBody>
      </p:sp>
    </p:spTree>
    <p:extLst>
      <p:ext uri="{BB962C8B-B14F-4D97-AF65-F5344CB8AC3E}">
        <p14:creationId xmlns:p14="http://schemas.microsoft.com/office/powerpoint/2010/main" val="2276763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AB43F8-5B34-4DCD-A79D-336CFEFCB158}"/>
              </a:ext>
            </a:extLst>
          </p:cNvPr>
          <p:cNvSpPr txBox="1"/>
          <p:nvPr/>
        </p:nvSpPr>
        <p:spPr>
          <a:xfrm>
            <a:off x="186431" y="199565"/>
            <a:ext cx="11887200" cy="3416320"/>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 машины для разделения смесей по упругости и коэффициенту ударного трения -отражательные столы, падди-машины;</a:t>
            </a:r>
          </a:p>
          <a:p>
            <a:pPr algn="just"/>
            <a:r>
              <a:rPr lang="ru-RU" dirty="0">
                <a:latin typeface="Times New Roman" panose="02020603050405020304" pitchFamily="18" charset="0"/>
                <a:cs typeface="Times New Roman" panose="02020603050405020304" pitchFamily="18" charset="0"/>
              </a:rPr>
              <a:t>- машины для разделения смесей по фрикционным свойствам - фрикционные сепараторы, горки;</a:t>
            </a:r>
          </a:p>
          <a:p>
            <a:pPr algn="just"/>
            <a:r>
              <a:rPr lang="ru-RU" dirty="0">
                <a:latin typeface="Times New Roman" panose="02020603050405020304" pitchFamily="18" charset="0"/>
                <a:cs typeface="Times New Roman" panose="02020603050405020304" pitchFamily="18" charset="0"/>
              </a:rPr>
              <a:t>- машины для разделения смесей по разности магнитных свойств компонентов -магнитные и электромагнитные сепараторы;</a:t>
            </a:r>
          </a:p>
          <a:p>
            <a:pPr algn="just"/>
            <a:r>
              <a:rPr lang="ru-RU" dirty="0">
                <a:latin typeface="Times New Roman" panose="02020603050405020304" pitchFamily="18" charset="0"/>
                <a:cs typeface="Times New Roman" panose="02020603050405020304" pitchFamily="18" charset="0"/>
              </a:rPr>
              <a:t>- машины для разделения смесей по различию цветов компонентов (коэффициенту отражения светового потока) - оптические и фотоэлектронные сепараторы;</a:t>
            </a:r>
          </a:p>
          <a:p>
            <a:pPr algn="just"/>
            <a:r>
              <a:rPr lang="ru-RU" dirty="0">
                <a:latin typeface="Times New Roman" panose="02020603050405020304" pitchFamily="18" charset="0"/>
                <a:cs typeface="Times New Roman" panose="02020603050405020304" pitchFamily="18" charset="0"/>
              </a:rPr>
              <a:t>- машины для разделения смесей по электрическим свойствам (по диэлектрической проницаемости) - электростатические и коронные сепараторы.</a:t>
            </a:r>
          </a:p>
          <a:p>
            <a:pPr algn="just"/>
            <a:r>
              <a:rPr lang="ru-RU" dirty="0">
                <a:latin typeface="Times New Roman" panose="02020603050405020304" pitchFamily="18" charset="0"/>
                <a:cs typeface="Times New Roman" panose="02020603050405020304" pitchFamily="18" charset="0"/>
              </a:rPr>
              <a:t> Калибровка - разделение продукта на группы с приблизительно одинаковыми размерами и массой, сортировка - на группы приблизительно одинакового качества.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0470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1948</Words>
  <Application>Microsoft Office PowerPoint</Application>
  <PresentationFormat>Широкоэкранный</PresentationFormat>
  <Paragraphs>69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Sergei Shlykov</dc:creator>
  <cp:lastModifiedBy>Sergei Shlykov</cp:lastModifiedBy>
  <cp:revision>6</cp:revision>
  <dcterms:created xsi:type="dcterms:W3CDTF">2021-01-25T15:12:02Z</dcterms:created>
  <dcterms:modified xsi:type="dcterms:W3CDTF">2021-01-25T15:59:32Z</dcterms:modified>
</cp:coreProperties>
</file>